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7" r:id="rId6"/>
    <p:sldId id="265" r:id="rId7"/>
    <p:sldId id="266" r:id="rId8"/>
    <p:sldId id="264" r:id="rId9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5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1593" dt="2021-05-07T14:26:34.374"/>
    <p1510:client id="{90B7915A-DC83-D189-4E34-6F1568266CAC}" v="4395" dt="2021-05-07T11:31:50.961"/>
    <p1510:client id="{9EEE32BF-85CE-3A06-2316-71B6DBFB10A1}" v="10" dt="2021-05-07T15:31:34.233"/>
    <p1510:client id="{F392C59F-4038-0000-A0F4-A1334B09DD0D}" v="230" dt="2021-05-07T13:39:45.9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B5C351-4C60-4D77-A48D-09F4CC32FBE2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BC1F8778-FC59-4058-999C-15748BA2DD81}">
      <dgm:prSet/>
      <dgm:spPr/>
      <dgm:t>
        <a:bodyPr/>
        <a:lstStyle/>
        <a:p>
          <a:r>
            <a:rPr lang="en-US">
              <a:solidFill>
                <a:srgbClr val="C25D5D"/>
              </a:solidFill>
            </a:rPr>
            <a:t>We divide the data into semesters, since some of the buildings may be rented out during the summer</a:t>
          </a:r>
        </a:p>
      </dgm:t>
    </dgm:pt>
    <dgm:pt modelId="{B974AAFB-6BB1-42C8-B137-ED35D3FD782B}" type="parTrans" cxnId="{16022075-D385-4044-A748-B51CBCEE6435}">
      <dgm:prSet/>
      <dgm:spPr/>
      <dgm:t>
        <a:bodyPr/>
        <a:lstStyle/>
        <a:p>
          <a:endParaRPr lang="en-US"/>
        </a:p>
      </dgm:t>
    </dgm:pt>
    <dgm:pt modelId="{6631E746-A6BB-493C-A24D-5886CDC4CB03}" type="sibTrans" cxnId="{16022075-D385-4044-A748-B51CBCEE6435}">
      <dgm:prSet/>
      <dgm:spPr/>
      <dgm:t>
        <a:bodyPr/>
        <a:lstStyle/>
        <a:p>
          <a:endParaRPr lang="en-US"/>
        </a:p>
      </dgm:t>
    </dgm:pt>
    <dgm:pt modelId="{CC91071B-308D-4DD2-8554-20C2E15E3146}">
      <dgm:prSet/>
      <dgm:spPr/>
      <dgm:t>
        <a:bodyPr/>
        <a:lstStyle/>
        <a:p>
          <a:r>
            <a:rPr lang="en-US" b="1" u="sng">
              <a:solidFill>
                <a:srgbClr val="C25D5D"/>
              </a:solidFill>
            </a:rPr>
            <a:t>Problem 1:</a:t>
          </a:r>
          <a:r>
            <a:rPr lang="en-US" b="1" dirty="0">
              <a:solidFill>
                <a:srgbClr val="C25D5D"/>
              </a:solidFill>
            </a:rPr>
            <a:t> </a:t>
          </a:r>
          <a:r>
            <a:rPr lang="en-US">
              <a:solidFill>
                <a:srgbClr val="C25D5D"/>
              </a:solidFill>
            </a:rPr>
            <a:t>the water bill is charged every 2,3, or 4 months and the billing month is not identical among buildings</a:t>
          </a:r>
        </a:p>
      </dgm:t>
    </dgm:pt>
    <dgm:pt modelId="{F2A35D3A-193B-4C07-8D9F-1BFC5AAE86D5}" type="parTrans" cxnId="{F4AE51A2-3667-4F4B-A992-3396DE0B324C}">
      <dgm:prSet/>
      <dgm:spPr/>
      <dgm:t>
        <a:bodyPr/>
        <a:lstStyle/>
        <a:p>
          <a:endParaRPr lang="en-US"/>
        </a:p>
      </dgm:t>
    </dgm:pt>
    <dgm:pt modelId="{38924D61-079E-4A8E-B018-256C096A261E}" type="sibTrans" cxnId="{F4AE51A2-3667-4F4B-A992-3396DE0B324C}">
      <dgm:prSet/>
      <dgm:spPr/>
      <dgm:t>
        <a:bodyPr/>
        <a:lstStyle/>
        <a:p>
          <a:endParaRPr lang="en-US"/>
        </a:p>
      </dgm:t>
    </dgm:pt>
    <dgm:pt modelId="{B500A5DB-B712-4A50-9212-A21FFC23F4B8}">
      <dgm:prSet/>
      <dgm:spPr/>
      <dgm:t>
        <a:bodyPr/>
        <a:lstStyle/>
        <a:p>
          <a:r>
            <a:rPr lang="en-US">
              <a:solidFill>
                <a:srgbClr val="C25D5D"/>
              </a:solidFill>
            </a:rPr>
            <a:t>=&gt; We got data from August, September, October, November, &amp; December for semester 1 and </a:t>
          </a:r>
          <a:r>
            <a:rPr lang="en-US" err="1">
              <a:solidFill>
                <a:srgbClr val="C25D5D"/>
              </a:solidFill>
            </a:rPr>
            <a:t>Febuary</a:t>
          </a:r>
          <a:r>
            <a:rPr lang="en-US">
              <a:solidFill>
                <a:srgbClr val="C25D5D"/>
              </a:solidFill>
            </a:rPr>
            <a:t>, March, April for semester 2 and get the monthly average (adjusted for holidays). </a:t>
          </a:r>
        </a:p>
      </dgm:t>
    </dgm:pt>
    <dgm:pt modelId="{D6B35795-AAFD-47BB-AD59-59C20B1E5490}" type="parTrans" cxnId="{828D9A4B-D32E-438E-9975-F818E79AD6DD}">
      <dgm:prSet/>
      <dgm:spPr/>
      <dgm:t>
        <a:bodyPr/>
        <a:lstStyle/>
        <a:p>
          <a:endParaRPr lang="en-US"/>
        </a:p>
      </dgm:t>
    </dgm:pt>
    <dgm:pt modelId="{1AE61E40-3CDA-46AA-9E96-C3298A4AAAC1}" type="sibTrans" cxnId="{828D9A4B-D32E-438E-9975-F818E79AD6DD}">
      <dgm:prSet/>
      <dgm:spPr/>
      <dgm:t>
        <a:bodyPr/>
        <a:lstStyle/>
        <a:p>
          <a:endParaRPr lang="en-US"/>
        </a:p>
      </dgm:t>
    </dgm:pt>
    <dgm:pt modelId="{1758C2C4-B871-433B-B85F-3A4F787C0EDB}">
      <dgm:prSet/>
      <dgm:spPr/>
      <dgm:t>
        <a:bodyPr/>
        <a:lstStyle/>
        <a:p>
          <a:r>
            <a:rPr lang="en-US" b="1" u="sng">
              <a:solidFill>
                <a:srgbClr val="C25D5D"/>
              </a:solidFill>
            </a:rPr>
            <a:t>Problem 2:</a:t>
          </a:r>
          <a:r>
            <a:rPr lang="en-US" b="1" dirty="0">
              <a:solidFill>
                <a:srgbClr val="C25D5D"/>
              </a:solidFill>
            </a:rPr>
            <a:t> </a:t>
          </a:r>
          <a:r>
            <a:rPr lang="en-US">
              <a:solidFill>
                <a:srgbClr val="C25D5D"/>
              </a:solidFill>
            </a:rPr>
            <a:t>apart from dorms that are specified for freshmen and apartments for seniors, other buildings have students from mixed school year. There are also differences in housing types</a:t>
          </a:r>
        </a:p>
      </dgm:t>
    </dgm:pt>
    <dgm:pt modelId="{C3197D16-1E4A-4DB4-8D1B-E3AD0591E30A}" type="parTrans" cxnId="{04B4E432-25B2-42A6-AD33-5DF9058407AC}">
      <dgm:prSet/>
      <dgm:spPr/>
      <dgm:t>
        <a:bodyPr/>
        <a:lstStyle/>
        <a:p>
          <a:endParaRPr lang="en-US"/>
        </a:p>
      </dgm:t>
    </dgm:pt>
    <dgm:pt modelId="{CEFBF234-EC1F-40CD-9C17-BF1BFCC607A7}" type="sibTrans" cxnId="{04B4E432-25B2-42A6-AD33-5DF9058407AC}">
      <dgm:prSet/>
      <dgm:spPr/>
      <dgm:t>
        <a:bodyPr/>
        <a:lstStyle/>
        <a:p>
          <a:endParaRPr lang="en-US"/>
        </a:p>
      </dgm:t>
    </dgm:pt>
    <dgm:pt modelId="{02455B1D-0BC2-4665-94DB-22F0F4384B47}">
      <dgm:prSet/>
      <dgm:spPr/>
      <dgm:t>
        <a:bodyPr/>
        <a:lstStyle/>
        <a:p>
          <a:r>
            <a:rPr lang="en-US">
              <a:solidFill>
                <a:srgbClr val="C25D5D"/>
              </a:solidFill>
            </a:rPr>
            <a:t>=&gt; We determined the portion of each class year within each housing assignment and weigh it when adding to the semester total. However, we cannot account for difference within each building. </a:t>
          </a:r>
        </a:p>
      </dgm:t>
    </dgm:pt>
    <dgm:pt modelId="{EA5D7FBD-AF24-44A6-B02F-4B8E44CACCE8}" type="parTrans" cxnId="{D6EE556F-9C5B-4C36-A555-57F4DA950113}">
      <dgm:prSet/>
      <dgm:spPr/>
      <dgm:t>
        <a:bodyPr/>
        <a:lstStyle/>
        <a:p>
          <a:endParaRPr lang="en-US"/>
        </a:p>
      </dgm:t>
    </dgm:pt>
    <dgm:pt modelId="{90A6165A-C962-4CC5-B6AE-17B985FFE645}" type="sibTrans" cxnId="{D6EE556F-9C5B-4C36-A555-57F4DA950113}">
      <dgm:prSet/>
      <dgm:spPr/>
      <dgm:t>
        <a:bodyPr/>
        <a:lstStyle/>
        <a:p>
          <a:endParaRPr lang="en-US"/>
        </a:p>
      </dgm:t>
    </dgm:pt>
    <dgm:pt modelId="{6227F303-E7E2-4A01-A3D3-69FF0CE61F15}">
      <dgm:prSet/>
      <dgm:spPr/>
      <dgm:t>
        <a:bodyPr/>
        <a:lstStyle/>
        <a:p>
          <a:pPr rtl="0"/>
          <a:r>
            <a:rPr lang="en-US" b="1" u="sng">
              <a:solidFill>
                <a:srgbClr val="C25D5D"/>
              </a:solidFill>
            </a:rPr>
            <a:t>Problem 3:</a:t>
          </a:r>
          <a:r>
            <a:rPr lang="en-US" b="1" dirty="0">
              <a:solidFill>
                <a:srgbClr val="C25D5D"/>
              </a:solidFill>
            </a:rPr>
            <a:t> </a:t>
          </a:r>
          <a:r>
            <a:rPr lang="en-US">
              <a:solidFill>
                <a:srgbClr val="C25D5D"/>
              </a:solidFill>
            </a:rPr>
            <a:t>the process of data collecting seems to be faulty. For example, in 2019, Goodyear has a</a:t>
          </a:r>
          <a:r>
            <a:rPr lang="en-US">
              <a:solidFill>
                <a:srgbClr val="C25D5D"/>
              </a:solidFill>
              <a:latin typeface="Footlight MT Light"/>
            </a:rPr>
            <a:t> total water</a:t>
          </a:r>
          <a:r>
            <a:rPr lang="en-US">
              <a:solidFill>
                <a:srgbClr val="C25D5D"/>
              </a:solidFill>
            </a:rPr>
            <a:t> bill for 3 months accounted to 515$ while having 117 students living there.</a:t>
          </a:r>
        </a:p>
      </dgm:t>
    </dgm:pt>
    <dgm:pt modelId="{5A86F7A8-5E0A-427B-83ED-52DFF0999673}" type="parTrans" cxnId="{83CEAC5E-F5BF-471C-8FC4-19A461B7CF7E}">
      <dgm:prSet/>
      <dgm:spPr/>
      <dgm:t>
        <a:bodyPr/>
        <a:lstStyle/>
        <a:p>
          <a:endParaRPr lang="en-US"/>
        </a:p>
      </dgm:t>
    </dgm:pt>
    <dgm:pt modelId="{6118A6F1-5873-4066-81FD-B0BC9F82EB28}" type="sibTrans" cxnId="{83CEAC5E-F5BF-471C-8FC4-19A461B7CF7E}">
      <dgm:prSet/>
      <dgm:spPr/>
      <dgm:t>
        <a:bodyPr/>
        <a:lstStyle/>
        <a:p>
          <a:endParaRPr lang="en-US"/>
        </a:p>
      </dgm:t>
    </dgm:pt>
    <dgm:pt modelId="{5D460365-43E9-40DC-AFF0-0951D76BC1C8}">
      <dgm:prSet/>
      <dgm:spPr/>
      <dgm:t>
        <a:bodyPr/>
        <a:lstStyle/>
        <a:p>
          <a:r>
            <a:rPr lang="en-US">
              <a:solidFill>
                <a:srgbClr val="C25D5D"/>
              </a:solidFill>
            </a:rPr>
            <a:t>=&gt; We tried to eliminate them if they are too obvious of an outlier, but some are consistent over the years which might suggest unique building characteristics. </a:t>
          </a:r>
        </a:p>
      </dgm:t>
    </dgm:pt>
    <dgm:pt modelId="{D4C73F41-119F-4CA7-8253-C93592B8BDA5}" type="parTrans" cxnId="{428A19CF-2C0A-4506-B030-698CFDD323CE}">
      <dgm:prSet/>
      <dgm:spPr/>
      <dgm:t>
        <a:bodyPr/>
        <a:lstStyle/>
        <a:p>
          <a:endParaRPr lang="en-US"/>
        </a:p>
      </dgm:t>
    </dgm:pt>
    <dgm:pt modelId="{99B2AEA5-52BA-4CB9-983A-BB9B8678329D}" type="sibTrans" cxnId="{428A19CF-2C0A-4506-B030-698CFDD323CE}">
      <dgm:prSet/>
      <dgm:spPr/>
      <dgm:t>
        <a:bodyPr/>
        <a:lstStyle/>
        <a:p>
          <a:endParaRPr lang="en-US"/>
        </a:p>
      </dgm:t>
    </dgm:pt>
    <dgm:pt modelId="{C95C8A9A-5792-4C79-A9C0-742C36C379D5}" type="pres">
      <dgm:prSet presAssocID="{9DB5C351-4C60-4D77-A48D-09F4CC32FBE2}" presName="vert0" presStyleCnt="0">
        <dgm:presLayoutVars>
          <dgm:dir/>
          <dgm:animOne val="branch"/>
          <dgm:animLvl val="lvl"/>
        </dgm:presLayoutVars>
      </dgm:prSet>
      <dgm:spPr/>
    </dgm:pt>
    <dgm:pt modelId="{1AA726D6-590A-4D23-A036-AEFDF4714B50}" type="pres">
      <dgm:prSet presAssocID="{BC1F8778-FC59-4058-999C-15748BA2DD81}" presName="thickLine" presStyleLbl="alignNode1" presStyleIdx="0" presStyleCnt="7"/>
      <dgm:spPr/>
    </dgm:pt>
    <dgm:pt modelId="{AA413762-2981-448B-849C-061BE1DD7241}" type="pres">
      <dgm:prSet presAssocID="{BC1F8778-FC59-4058-999C-15748BA2DD81}" presName="horz1" presStyleCnt="0"/>
      <dgm:spPr/>
    </dgm:pt>
    <dgm:pt modelId="{007AD3B9-8BC3-47BA-8EE2-CEA21A8F0EC8}" type="pres">
      <dgm:prSet presAssocID="{BC1F8778-FC59-4058-999C-15748BA2DD81}" presName="tx1" presStyleLbl="revTx" presStyleIdx="0" presStyleCnt="7"/>
      <dgm:spPr/>
    </dgm:pt>
    <dgm:pt modelId="{1DAD8441-161C-431E-B8EE-10C79AF98850}" type="pres">
      <dgm:prSet presAssocID="{BC1F8778-FC59-4058-999C-15748BA2DD81}" presName="vert1" presStyleCnt="0"/>
      <dgm:spPr/>
    </dgm:pt>
    <dgm:pt modelId="{88516E88-03B7-4307-BE24-F920F14A25E4}" type="pres">
      <dgm:prSet presAssocID="{CC91071B-308D-4DD2-8554-20C2E15E3146}" presName="thickLine" presStyleLbl="alignNode1" presStyleIdx="1" presStyleCnt="7"/>
      <dgm:spPr/>
    </dgm:pt>
    <dgm:pt modelId="{62AD3725-97D7-4269-90F4-75AFC8A51912}" type="pres">
      <dgm:prSet presAssocID="{CC91071B-308D-4DD2-8554-20C2E15E3146}" presName="horz1" presStyleCnt="0"/>
      <dgm:spPr/>
    </dgm:pt>
    <dgm:pt modelId="{17B01A4B-CF46-4AE9-966C-C2DA15AE16CD}" type="pres">
      <dgm:prSet presAssocID="{CC91071B-308D-4DD2-8554-20C2E15E3146}" presName="tx1" presStyleLbl="revTx" presStyleIdx="1" presStyleCnt="7"/>
      <dgm:spPr/>
    </dgm:pt>
    <dgm:pt modelId="{D00BB890-302A-4FAB-BC45-3CF6DC1D27BC}" type="pres">
      <dgm:prSet presAssocID="{CC91071B-308D-4DD2-8554-20C2E15E3146}" presName="vert1" presStyleCnt="0"/>
      <dgm:spPr/>
    </dgm:pt>
    <dgm:pt modelId="{55EE7037-C491-4889-8650-60428313BFEE}" type="pres">
      <dgm:prSet presAssocID="{B500A5DB-B712-4A50-9212-A21FFC23F4B8}" presName="thickLine" presStyleLbl="alignNode1" presStyleIdx="2" presStyleCnt="7"/>
      <dgm:spPr/>
    </dgm:pt>
    <dgm:pt modelId="{9370C0A1-6E16-42BD-AB2F-17D26EA197F2}" type="pres">
      <dgm:prSet presAssocID="{B500A5DB-B712-4A50-9212-A21FFC23F4B8}" presName="horz1" presStyleCnt="0"/>
      <dgm:spPr/>
    </dgm:pt>
    <dgm:pt modelId="{D71B55AE-E311-4869-B62C-BC45D0DCA48D}" type="pres">
      <dgm:prSet presAssocID="{B500A5DB-B712-4A50-9212-A21FFC23F4B8}" presName="tx1" presStyleLbl="revTx" presStyleIdx="2" presStyleCnt="7"/>
      <dgm:spPr/>
    </dgm:pt>
    <dgm:pt modelId="{CA207609-C621-467B-90AA-7B0AE9CA6AB3}" type="pres">
      <dgm:prSet presAssocID="{B500A5DB-B712-4A50-9212-A21FFC23F4B8}" presName="vert1" presStyleCnt="0"/>
      <dgm:spPr/>
    </dgm:pt>
    <dgm:pt modelId="{8847BA02-69B9-462B-B7A6-0B0F9A02E0E8}" type="pres">
      <dgm:prSet presAssocID="{1758C2C4-B871-433B-B85F-3A4F787C0EDB}" presName="thickLine" presStyleLbl="alignNode1" presStyleIdx="3" presStyleCnt="7"/>
      <dgm:spPr/>
    </dgm:pt>
    <dgm:pt modelId="{E8331D36-E4B9-455F-B27D-159C46EB98D1}" type="pres">
      <dgm:prSet presAssocID="{1758C2C4-B871-433B-B85F-3A4F787C0EDB}" presName="horz1" presStyleCnt="0"/>
      <dgm:spPr/>
    </dgm:pt>
    <dgm:pt modelId="{6356FF9D-4E93-4E16-ABE2-78D5524AA85F}" type="pres">
      <dgm:prSet presAssocID="{1758C2C4-B871-433B-B85F-3A4F787C0EDB}" presName="tx1" presStyleLbl="revTx" presStyleIdx="3" presStyleCnt="7"/>
      <dgm:spPr/>
    </dgm:pt>
    <dgm:pt modelId="{6497A2B0-55E8-491C-AD29-4EA94D871C2F}" type="pres">
      <dgm:prSet presAssocID="{1758C2C4-B871-433B-B85F-3A4F787C0EDB}" presName="vert1" presStyleCnt="0"/>
      <dgm:spPr/>
    </dgm:pt>
    <dgm:pt modelId="{7FCF9983-B4F3-4948-AC29-FF00299CE9E6}" type="pres">
      <dgm:prSet presAssocID="{02455B1D-0BC2-4665-94DB-22F0F4384B47}" presName="thickLine" presStyleLbl="alignNode1" presStyleIdx="4" presStyleCnt="7"/>
      <dgm:spPr/>
    </dgm:pt>
    <dgm:pt modelId="{8F1573EC-393D-4EB1-9420-62114EF1F38B}" type="pres">
      <dgm:prSet presAssocID="{02455B1D-0BC2-4665-94DB-22F0F4384B47}" presName="horz1" presStyleCnt="0"/>
      <dgm:spPr/>
    </dgm:pt>
    <dgm:pt modelId="{62AB0FF2-4D48-417F-A8D8-2FFE2DFF0F34}" type="pres">
      <dgm:prSet presAssocID="{02455B1D-0BC2-4665-94DB-22F0F4384B47}" presName="tx1" presStyleLbl="revTx" presStyleIdx="4" presStyleCnt="7"/>
      <dgm:spPr/>
    </dgm:pt>
    <dgm:pt modelId="{E250030F-A600-4CAE-AC10-73AD74937A2E}" type="pres">
      <dgm:prSet presAssocID="{02455B1D-0BC2-4665-94DB-22F0F4384B47}" presName="vert1" presStyleCnt="0"/>
      <dgm:spPr/>
    </dgm:pt>
    <dgm:pt modelId="{FC50EDD4-92D2-4CB6-B234-617D81EC7722}" type="pres">
      <dgm:prSet presAssocID="{6227F303-E7E2-4A01-A3D3-69FF0CE61F15}" presName="thickLine" presStyleLbl="alignNode1" presStyleIdx="5" presStyleCnt="7"/>
      <dgm:spPr/>
    </dgm:pt>
    <dgm:pt modelId="{817DD225-E984-40D4-BB96-8A710AAAAFBA}" type="pres">
      <dgm:prSet presAssocID="{6227F303-E7E2-4A01-A3D3-69FF0CE61F15}" presName="horz1" presStyleCnt="0"/>
      <dgm:spPr/>
    </dgm:pt>
    <dgm:pt modelId="{9E349176-1A8D-4B3C-8928-6B0D27619786}" type="pres">
      <dgm:prSet presAssocID="{6227F303-E7E2-4A01-A3D3-69FF0CE61F15}" presName="tx1" presStyleLbl="revTx" presStyleIdx="5" presStyleCnt="7"/>
      <dgm:spPr/>
    </dgm:pt>
    <dgm:pt modelId="{13DDDF4B-9D99-4D6E-B0ED-9296EC947FB5}" type="pres">
      <dgm:prSet presAssocID="{6227F303-E7E2-4A01-A3D3-69FF0CE61F15}" presName="vert1" presStyleCnt="0"/>
      <dgm:spPr/>
    </dgm:pt>
    <dgm:pt modelId="{F2C1CBFB-0FB8-4596-B371-2CC5FBC9CCC8}" type="pres">
      <dgm:prSet presAssocID="{5D460365-43E9-40DC-AFF0-0951D76BC1C8}" presName="thickLine" presStyleLbl="alignNode1" presStyleIdx="6" presStyleCnt="7"/>
      <dgm:spPr/>
    </dgm:pt>
    <dgm:pt modelId="{814B5A43-A3FB-4486-98EB-896046F5F925}" type="pres">
      <dgm:prSet presAssocID="{5D460365-43E9-40DC-AFF0-0951D76BC1C8}" presName="horz1" presStyleCnt="0"/>
      <dgm:spPr/>
    </dgm:pt>
    <dgm:pt modelId="{54A75A2A-7B1E-4771-8DD7-19394F47BA03}" type="pres">
      <dgm:prSet presAssocID="{5D460365-43E9-40DC-AFF0-0951D76BC1C8}" presName="tx1" presStyleLbl="revTx" presStyleIdx="6" presStyleCnt="7"/>
      <dgm:spPr/>
    </dgm:pt>
    <dgm:pt modelId="{F658E31C-DDD0-46D5-B7BA-1AECC34B087B}" type="pres">
      <dgm:prSet presAssocID="{5D460365-43E9-40DC-AFF0-0951D76BC1C8}" presName="vert1" presStyleCnt="0"/>
      <dgm:spPr/>
    </dgm:pt>
  </dgm:ptLst>
  <dgm:cxnLst>
    <dgm:cxn modelId="{A2608823-0256-47BF-A872-097727F6A7AE}" type="presOf" srcId="{02455B1D-0BC2-4665-94DB-22F0F4384B47}" destId="{62AB0FF2-4D48-417F-A8D8-2FFE2DFF0F34}" srcOrd="0" destOrd="0" presId="urn:microsoft.com/office/officeart/2008/layout/LinedList"/>
    <dgm:cxn modelId="{04B4E432-25B2-42A6-AD33-5DF9058407AC}" srcId="{9DB5C351-4C60-4D77-A48D-09F4CC32FBE2}" destId="{1758C2C4-B871-433B-B85F-3A4F787C0EDB}" srcOrd="3" destOrd="0" parTransId="{C3197D16-1E4A-4DB4-8D1B-E3AD0591E30A}" sibTransId="{CEFBF234-EC1F-40CD-9C17-BF1BFCC607A7}"/>
    <dgm:cxn modelId="{FE54A63B-8C94-423A-BF16-2B570FDE3507}" type="presOf" srcId="{6227F303-E7E2-4A01-A3D3-69FF0CE61F15}" destId="{9E349176-1A8D-4B3C-8928-6B0D27619786}" srcOrd="0" destOrd="0" presId="urn:microsoft.com/office/officeart/2008/layout/LinedList"/>
    <dgm:cxn modelId="{83CEAC5E-F5BF-471C-8FC4-19A461B7CF7E}" srcId="{9DB5C351-4C60-4D77-A48D-09F4CC32FBE2}" destId="{6227F303-E7E2-4A01-A3D3-69FF0CE61F15}" srcOrd="5" destOrd="0" parTransId="{5A86F7A8-5E0A-427B-83ED-52DFF0999673}" sibTransId="{6118A6F1-5873-4066-81FD-B0BC9F82EB28}"/>
    <dgm:cxn modelId="{7CD3876B-0668-477C-AF42-6082787C18A7}" type="presOf" srcId="{B500A5DB-B712-4A50-9212-A21FFC23F4B8}" destId="{D71B55AE-E311-4869-B62C-BC45D0DCA48D}" srcOrd="0" destOrd="0" presId="urn:microsoft.com/office/officeart/2008/layout/LinedList"/>
    <dgm:cxn modelId="{828D9A4B-D32E-438E-9975-F818E79AD6DD}" srcId="{9DB5C351-4C60-4D77-A48D-09F4CC32FBE2}" destId="{B500A5DB-B712-4A50-9212-A21FFC23F4B8}" srcOrd="2" destOrd="0" parTransId="{D6B35795-AAFD-47BB-AD59-59C20B1E5490}" sibTransId="{1AE61E40-3CDA-46AA-9E96-C3298A4AAAC1}"/>
    <dgm:cxn modelId="{D6EE556F-9C5B-4C36-A555-57F4DA950113}" srcId="{9DB5C351-4C60-4D77-A48D-09F4CC32FBE2}" destId="{02455B1D-0BC2-4665-94DB-22F0F4384B47}" srcOrd="4" destOrd="0" parTransId="{EA5D7FBD-AF24-44A6-B02F-4B8E44CACCE8}" sibTransId="{90A6165A-C962-4CC5-B6AE-17B985FFE645}"/>
    <dgm:cxn modelId="{16022075-D385-4044-A748-B51CBCEE6435}" srcId="{9DB5C351-4C60-4D77-A48D-09F4CC32FBE2}" destId="{BC1F8778-FC59-4058-999C-15748BA2DD81}" srcOrd="0" destOrd="0" parTransId="{B974AAFB-6BB1-42C8-B137-ED35D3FD782B}" sibTransId="{6631E746-A6BB-493C-A24D-5886CDC4CB03}"/>
    <dgm:cxn modelId="{46BD1F57-F552-43C7-A5FF-D5FECA108B93}" type="presOf" srcId="{9DB5C351-4C60-4D77-A48D-09F4CC32FBE2}" destId="{C95C8A9A-5792-4C79-A9C0-742C36C379D5}" srcOrd="0" destOrd="0" presId="urn:microsoft.com/office/officeart/2008/layout/LinedList"/>
    <dgm:cxn modelId="{E711879B-6A5F-4045-A3CD-DE0C71F956BF}" type="presOf" srcId="{1758C2C4-B871-433B-B85F-3A4F787C0EDB}" destId="{6356FF9D-4E93-4E16-ABE2-78D5524AA85F}" srcOrd="0" destOrd="0" presId="urn:microsoft.com/office/officeart/2008/layout/LinedList"/>
    <dgm:cxn modelId="{64585E9C-C209-47D8-B7A1-0D5B72E99A5E}" type="presOf" srcId="{5D460365-43E9-40DC-AFF0-0951D76BC1C8}" destId="{54A75A2A-7B1E-4771-8DD7-19394F47BA03}" srcOrd="0" destOrd="0" presId="urn:microsoft.com/office/officeart/2008/layout/LinedList"/>
    <dgm:cxn modelId="{F4AE51A2-3667-4F4B-A992-3396DE0B324C}" srcId="{9DB5C351-4C60-4D77-A48D-09F4CC32FBE2}" destId="{CC91071B-308D-4DD2-8554-20C2E15E3146}" srcOrd="1" destOrd="0" parTransId="{F2A35D3A-193B-4C07-8D9F-1BFC5AAE86D5}" sibTransId="{38924D61-079E-4A8E-B018-256C096A261E}"/>
    <dgm:cxn modelId="{157687AF-A7E9-47C6-A931-1E6D0AC4872E}" type="presOf" srcId="{BC1F8778-FC59-4058-999C-15748BA2DD81}" destId="{007AD3B9-8BC3-47BA-8EE2-CEA21A8F0EC8}" srcOrd="0" destOrd="0" presId="urn:microsoft.com/office/officeart/2008/layout/LinedList"/>
    <dgm:cxn modelId="{8F58F4B7-46AB-466B-8C9E-BDCB07A1460A}" type="presOf" srcId="{CC91071B-308D-4DD2-8554-20C2E15E3146}" destId="{17B01A4B-CF46-4AE9-966C-C2DA15AE16CD}" srcOrd="0" destOrd="0" presId="urn:microsoft.com/office/officeart/2008/layout/LinedList"/>
    <dgm:cxn modelId="{428A19CF-2C0A-4506-B030-698CFDD323CE}" srcId="{9DB5C351-4C60-4D77-A48D-09F4CC32FBE2}" destId="{5D460365-43E9-40DC-AFF0-0951D76BC1C8}" srcOrd="6" destOrd="0" parTransId="{D4C73F41-119F-4CA7-8253-C93592B8BDA5}" sibTransId="{99B2AEA5-52BA-4CB9-983A-BB9B8678329D}"/>
    <dgm:cxn modelId="{D5DDCD6D-CA7A-4EB0-9345-33136E315DE2}" type="presParOf" srcId="{C95C8A9A-5792-4C79-A9C0-742C36C379D5}" destId="{1AA726D6-590A-4D23-A036-AEFDF4714B50}" srcOrd="0" destOrd="0" presId="urn:microsoft.com/office/officeart/2008/layout/LinedList"/>
    <dgm:cxn modelId="{58481018-34DE-4634-80B3-A259A779F3BD}" type="presParOf" srcId="{C95C8A9A-5792-4C79-A9C0-742C36C379D5}" destId="{AA413762-2981-448B-849C-061BE1DD7241}" srcOrd="1" destOrd="0" presId="urn:microsoft.com/office/officeart/2008/layout/LinedList"/>
    <dgm:cxn modelId="{550FC19F-3E70-44FB-B16E-86D0782AF8D7}" type="presParOf" srcId="{AA413762-2981-448B-849C-061BE1DD7241}" destId="{007AD3B9-8BC3-47BA-8EE2-CEA21A8F0EC8}" srcOrd="0" destOrd="0" presId="urn:microsoft.com/office/officeart/2008/layout/LinedList"/>
    <dgm:cxn modelId="{1D18AACF-90B3-4946-9A95-EC95DA898BC5}" type="presParOf" srcId="{AA413762-2981-448B-849C-061BE1DD7241}" destId="{1DAD8441-161C-431E-B8EE-10C79AF98850}" srcOrd="1" destOrd="0" presId="urn:microsoft.com/office/officeart/2008/layout/LinedList"/>
    <dgm:cxn modelId="{716EB54F-0CF3-4322-AEC6-8AAB8718C6F5}" type="presParOf" srcId="{C95C8A9A-5792-4C79-A9C0-742C36C379D5}" destId="{88516E88-03B7-4307-BE24-F920F14A25E4}" srcOrd="2" destOrd="0" presId="urn:microsoft.com/office/officeart/2008/layout/LinedList"/>
    <dgm:cxn modelId="{B1DF0C55-58BC-46B8-94D4-DB43E085A6DC}" type="presParOf" srcId="{C95C8A9A-5792-4C79-A9C0-742C36C379D5}" destId="{62AD3725-97D7-4269-90F4-75AFC8A51912}" srcOrd="3" destOrd="0" presId="urn:microsoft.com/office/officeart/2008/layout/LinedList"/>
    <dgm:cxn modelId="{EA9D8DF3-33B8-403D-A59E-34228F6B6201}" type="presParOf" srcId="{62AD3725-97D7-4269-90F4-75AFC8A51912}" destId="{17B01A4B-CF46-4AE9-966C-C2DA15AE16CD}" srcOrd="0" destOrd="0" presId="urn:microsoft.com/office/officeart/2008/layout/LinedList"/>
    <dgm:cxn modelId="{E684DDD8-F2A1-4182-985B-51EB215482D9}" type="presParOf" srcId="{62AD3725-97D7-4269-90F4-75AFC8A51912}" destId="{D00BB890-302A-4FAB-BC45-3CF6DC1D27BC}" srcOrd="1" destOrd="0" presId="urn:microsoft.com/office/officeart/2008/layout/LinedList"/>
    <dgm:cxn modelId="{F702A00C-FD0C-4230-B587-582506936632}" type="presParOf" srcId="{C95C8A9A-5792-4C79-A9C0-742C36C379D5}" destId="{55EE7037-C491-4889-8650-60428313BFEE}" srcOrd="4" destOrd="0" presId="urn:microsoft.com/office/officeart/2008/layout/LinedList"/>
    <dgm:cxn modelId="{51454868-F8BF-44EE-BBB6-5B8CB6ABA636}" type="presParOf" srcId="{C95C8A9A-5792-4C79-A9C0-742C36C379D5}" destId="{9370C0A1-6E16-42BD-AB2F-17D26EA197F2}" srcOrd="5" destOrd="0" presId="urn:microsoft.com/office/officeart/2008/layout/LinedList"/>
    <dgm:cxn modelId="{4D13103F-BDC7-4B1A-869A-DEC55BFDFB1F}" type="presParOf" srcId="{9370C0A1-6E16-42BD-AB2F-17D26EA197F2}" destId="{D71B55AE-E311-4869-B62C-BC45D0DCA48D}" srcOrd="0" destOrd="0" presId="urn:microsoft.com/office/officeart/2008/layout/LinedList"/>
    <dgm:cxn modelId="{DE370BB1-BEA6-4C4C-A160-703633A616ED}" type="presParOf" srcId="{9370C0A1-6E16-42BD-AB2F-17D26EA197F2}" destId="{CA207609-C621-467B-90AA-7B0AE9CA6AB3}" srcOrd="1" destOrd="0" presId="urn:microsoft.com/office/officeart/2008/layout/LinedList"/>
    <dgm:cxn modelId="{49DD3DD8-67EE-4C65-B3F0-A1E02249A70E}" type="presParOf" srcId="{C95C8A9A-5792-4C79-A9C0-742C36C379D5}" destId="{8847BA02-69B9-462B-B7A6-0B0F9A02E0E8}" srcOrd="6" destOrd="0" presId="urn:microsoft.com/office/officeart/2008/layout/LinedList"/>
    <dgm:cxn modelId="{869A3F20-1C8B-44E4-8D02-AE2C7407B3E8}" type="presParOf" srcId="{C95C8A9A-5792-4C79-A9C0-742C36C379D5}" destId="{E8331D36-E4B9-455F-B27D-159C46EB98D1}" srcOrd="7" destOrd="0" presId="urn:microsoft.com/office/officeart/2008/layout/LinedList"/>
    <dgm:cxn modelId="{EA4DE188-235D-4092-B16E-25C91849823F}" type="presParOf" srcId="{E8331D36-E4B9-455F-B27D-159C46EB98D1}" destId="{6356FF9D-4E93-4E16-ABE2-78D5524AA85F}" srcOrd="0" destOrd="0" presId="urn:microsoft.com/office/officeart/2008/layout/LinedList"/>
    <dgm:cxn modelId="{AD808F4F-E4A2-4C59-986E-62B717FA9004}" type="presParOf" srcId="{E8331D36-E4B9-455F-B27D-159C46EB98D1}" destId="{6497A2B0-55E8-491C-AD29-4EA94D871C2F}" srcOrd="1" destOrd="0" presId="urn:microsoft.com/office/officeart/2008/layout/LinedList"/>
    <dgm:cxn modelId="{64747357-3E83-4FFF-8ADA-1B6B3ECA5C5F}" type="presParOf" srcId="{C95C8A9A-5792-4C79-A9C0-742C36C379D5}" destId="{7FCF9983-B4F3-4948-AC29-FF00299CE9E6}" srcOrd="8" destOrd="0" presId="urn:microsoft.com/office/officeart/2008/layout/LinedList"/>
    <dgm:cxn modelId="{29F31664-41DF-417B-A500-631A7A96F01D}" type="presParOf" srcId="{C95C8A9A-5792-4C79-A9C0-742C36C379D5}" destId="{8F1573EC-393D-4EB1-9420-62114EF1F38B}" srcOrd="9" destOrd="0" presId="urn:microsoft.com/office/officeart/2008/layout/LinedList"/>
    <dgm:cxn modelId="{3CF2A14B-16B8-4A66-A7A6-9E991A77BF6D}" type="presParOf" srcId="{8F1573EC-393D-4EB1-9420-62114EF1F38B}" destId="{62AB0FF2-4D48-417F-A8D8-2FFE2DFF0F34}" srcOrd="0" destOrd="0" presId="urn:microsoft.com/office/officeart/2008/layout/LinedList"/>
    <dgm:cxn modelId="{F3EB0A27-6B51-434A-B9CE-3F118BF82A97}" type="presParOf" srcId="{8F1573EC-393D-4EB1-9420-62114EF1F38B}" destId="{E250030F-A600-4CAE-AC10-73AD74937A2E}" srcOrd="1" destOrd="0" presId="urn:microsoft.com/office/officeart/2008/layout/LinedList"/>
    <dgm:cxn modelId="{CC442599-0C83-4F37-A8BA-E1C71176863A}" type="presParOf" srcId="{C95C8A9A-5792-4C79-A9C0-742C36C379D5}" destId="{FC50EDD4-92D2-4CB6-B234-617D81EC7722}" srcOrd="10" destOrd="0" presId="urn:microsoft.com/office/officeart/2008/layout/LinedList"/>
    <dgm:cxn modelId="{431B3540-6A24-4476-AFA7-4E0B8730D4ED}" type="presParOf" srcId="{C95C8A9A-5792-4C79-A9C0-742C36C379D5}" destId="{817DD225-E984-40D4-BB96-8A710AAAAFBA}" srcOrd="11" destOrd="0" presId="urn:microsoft.com/office/officeart/2008/layout/LinedList"/>
    <dgm:cxn modelId="{A1B39571-CB21-45DF-982E-2754E30BEEB0}" type="presParOf" srcId="{817DD225-E984-40D4-BB96-8A710AAAAFBA}" destId="{9E349176-1A8D-4B3C-8928-6B0D27619786}" srcOrd="0" destOrd="0" presId="urn:microsoft.com/office/officeart/2008/layout/LinedList"/>
    <dgm:cxn modelId="{1CC137E5-3610-4E80-9974-487BFEB82E3F}" type="presParOf" srcId="{817DD225-E984-40D4-BB96-8A710AAAAFBA}" destId="{13DDDF4B-9D99-4D6E-B0ED-9296EC947FB5}" srcOrd="1" destOrd="0" presId="urn:microsoft.com/office/officeart/2008/layout/LinedList"/>
    <dgm:cxn modelId="{DB35014B-18D6-4E2F-A69C-D51DBA163238}" type="presParOf" srcId="{C95C8A9A-5792-4C79-A9C0-742C36C379D5}" destId="{F2C1CBFB-0FB8-4596-B371-2CC5FBC9CCC8}" srcOrd="12" destOrd="0" presId="urn:microsoft.com/office/officeart/2008/layout/LinedList"/>
    <dgm:cxn modelId="{B1BB90BC-6628-4E5F-BEB4-0EDE5C546CDA}" type="presParOf" srcId="{C95C8A9A-5792-4C79-A9C0-742C36C379D5}" destId="{814B5A43-A3FB-4486-98EB-896046F5F925}" srcOrd="13" destOrd="0" presId="urn:microsoft.com/office/officeart/2008/layout/LinedList"/>
    <dgm:cxn modelId="{AC468F48-9051-421E-9A98-56EBCAC8E97C}" type="presParOf" srcId="{814B5A43-A3FB-4486-98EB-896046F5F925}" destId="{54A75A2A-7B1E-4771-8DD7-19394F47BA03}" srcOrd="0" destOrd="0" presId="urn:microsoft.com/office/officeart/2008/layout/LinedList"/>
    <dgm:cxn modelId="{B1AF66B5-C95B-4109-890F-CD52A9FB2F19}" type="presParOf" srcId="{814B5A43-A3FB-4486-98EB-896046F5F925}" destId="{F658E31C-DDD0-46D5-B7BA-1AECC34B087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A726D6-590A-4D23-A036-AEFDF4714B50}">
      <dsp:nvSpPr>
        <dsp:cNvPr id="0" name=""/>
        <dsp:cNvSpPr/>
      </dsp:nvSpPr>
      <dsp:spPr>
        <a:xfrm>
          <a:off x="0" y="693"/>
          <a:ext cx="637992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7AD3B9-8BC3-47BA-8EE2-CEA21A8F0EC8}">
      <dsp:nvSpPr>
        <dsp:cNvPr id="0" name=""/>
        <dsp:cNvSpPr/>
      </dsp:nvSpPr>
      <dsp:spPr>
        <a:xfrm>
          <a:off x="0" y="693"/>
          <a:ext cx="6379927" cy="811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solidFill>
                <a:srgbClr val="C25D5D"/>
              </a:solidFill>
            </a:rPr>
            <a:t>We divide the data into semesters, since some of the buildings may be rented out during the summer</a:t>
          </a:r>
        </a:p>
      </dsp:txBody>
      <dsp:txXfrm>
        <a:off x="0" y="693"/>
        <a:ext cx="6379927" cy="811283"/>
      </dsp:txXfrm>
    </dsp:sp>
    <dsp:sp modelId="{88516E88-03B7-4307-BE24-F920F14A25E4}">
      <dsp:nvSpPr>
        <dsp:cNvPr id="0" name=""/>
        <dsp:cNvSpPr/>
      </dsp:nvSpPr>
      <dsp:spPr>
        <a:xfrm>
          <a:off x="0" y="811976"/>
          <a:ext cx="637992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B01A4B-CF46-4AE9-966C-C2DA15AE16CD}">
      <dsp:nvSpPr>
        <dsp:cNvPr id="0" name=""/>
        <dsp:cNvSpPr/>
      </dsp:nvSpPr>
      <dsp:spPr>
        <a:xfrm>
          <a:off x="0" y="811976"/>
          <a:ext cx="6379927" cy="811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u="sng" kern="1200">
              <a:solidFill>
                <a:srgbClr val="C25D5D"/>
              </a:solidFill>
            </a:rPr>
            <a:t>Problem 1:</a:t>
          </a:r>
          <a:r>
            <a:rPr lang="en-US" sz="1500" b="1" kern="1200" dirty="0">
              <a:solidFill>
                <a:srgbClr val="C25D5D"/>
              </a:solidFill>
            </a:rPr>
            <a:t> </a:t>
          </a:r>
          <a:r>
            <a:rPr lang="en-US" sz="1500" kern="1200">
              <a:solidFill>
                <a:srgbClr val="C25D5D"/>
              </a:solidFill>
            </a:rPr>
            <a:t>the water bill is charged every 2,3, or 4 months and the billing month is not identical among buildings</a:t>
          </a:r>
        </a:p>
      </dsp:txBody>
      <dsp:txXfrm>
        <a:off x="0" y="811976"/>
        <a:ext cx="6379927" cy="811283"/>
      </dsp:txXfrm>
    </dsp:sp>
    <dsp:sp modelId="{55EE7037-C491-4889-8650-60428313BFEE}">
      <dsp:nvSpPr>
        <dsp:cNvPr id="0" name=""/>
        <dsp:cNvSpPr/>
      </dsp:nvSpPr>
      <dsp:spPr>
        <a:xfrm>
          <a:off x="0" y="1623259"/>
          <a:ext cx="637992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1B55AE-E311-4869-B62C-BC45D0DCA48D}">
      <dsp:nvSpPr>
        <dsp:cNvPr id="0" name=""/>
        <dsp:cNvSpPr/>
      </dsp:nvSpPr>
      <dsp:spPr>
        <a:xfrm>
          <a:off x="0" y="1623259"/>
          <a:ext cx="6379927" cy="811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solidFill>
                <a:srgbClr val="C25D5D"/>
              </a:solidFill>
            </a:rPr>
            <a:t>=&gt; We got data from August, September, October, November, &amp; December for semester 1 and </a:t>
          </a:r>
          <a:r>
            <a:rPr lang="en-US" sz="1500" kern="1200" err="1">
              <a:solidFill>
                <a:srgbClr val="C25D5D"/>
              </a:solidFill>
            </a:rPr>
            <a:t>Febuary</a:t>
          </a:r>
          <a:r>
            <a:rPr lang="en-US" sz="1500" kern="1200">
              <a:solidFill>
                <a:srgbClr val="C25D5D"/>
              </a:solidFill>
            </a:rPr>
            <a:t>, March, April for semester 2 and get the monthly average (adjusted for holidays). </a:t>
          </a:r>
        </a:p>
      </dsp:txBody>
      <dsp:txXfrm>
        <a:off x="0" y="1623259"/>
        <a:ext cx="6379927" cy="811283"/>
      </dsp:txXfrm>
    </dsp:sp>
    <dsp:sp modelId="{8847BA02-69B9-462B-B7A6-0B0F9A02E0E8}">
      <dsp:nvSpPr>
        <dsp:cNvPr id="0" name=""/>
        <dsp:cNvSpPr/>
      </dsp:nvSpPr>
      <dsp:spPr>
        <a:xfrm>
          <a:off x="0" y="2434542"/>
          <a:ext cx="637992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56FF9D-4E93-4E16-ABE2-78D5524AA85F}">
      <dsp:nvSpPr>
        <dsp:cNvPr id="0" name=""/>
        <dsp:cNvSpPr/>
      </dsp:nvSpPr>
      <dsp:spPr>
        <a:xfrm>
          <a:off x="0" y="2434542"/>
          <a:ext cx="6379927" cy="811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u="sng" kern="1200">
              <a:solidFill>
                <a:srgbClr val="C25D5D"/>
              </a:solidFill>
            </a:rPr>
            <a:t>Problem 2:</a:t>
          </a:r>
          <a:r>
            <a:rPr lang="en-US" sz="1500" b="1" kern="1200" dirty="0">
              <a:solidFill>
                <a:srgbClr val="C25D5D"/>
              </a:solidFill>
            </a:rPr>
            <a:t> </a:t>
          </a:r>
          <a:r>
            <a:rPr lang="en-US" sz="1500" kern="1200">
              <a:solidFill>
                <a:srgbClr val="C25D5D"/>
              </a:solidFill>
            </a:rPr>
            <a:t>apart from dorms that are specified for freshmen and apartments for seniors, other buildings have students from mixed school year. There are also differences in housing types</a:t>
          </a:r>
        </a:p>
      </dsp:txBody>
      <dsp:txXfrm>
        <a:off x="0" y="2434542"/>
        <a:ext cx="6379927" cy="811283"/>
      </dsp:txXfrm>
    </dsp:sp>
    <dsp:sp modelId="{7FCF9983-B4F3-4948-AC29-FF00299CE9E6}">
      <dsp:nvSpPr>
        <dsp:cNvPr id="0" name=""/>
        <dsp:cNvSpPr/>
      </dsp:nvSpPr>
      <dsp:spPr>
        <a:xfrm>
          <a:off x="0" y="3245825"/>
          <a:ext cx="637992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AB0FF2-4D48-417F-A8D8-2FFE2DFF0F34}">
      <dsp:nvSpPr>
        <dsp:cNvPr id="0" name=""/>
        <dsp:cNvSpPr/>
      </dsp:nvSpPr>
      <dsp:spPr>
        <a:xfrm>
          <a:off x="0" y="3245825"/>
          <a:ext cx="6379927" cy="811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solidFill>
                <a:srgbClr val="C25D5D"/>
              </a:solidFill>
            </a:rPr>
            <a:t>=&gt; We determined the portion of each class year within each housing assignment and weigh it when adding to the semester total. However, we cannot account for difference within each building. </a:t>
          </a:r>
        </a:p>
      </dsp:txBody>
      <dsp:txXfrm>
        <a:off x="0" y="3245825"/>
        <a:ext cx="6379927" cy="811283"/>
      </dsp:txXfrm>
    </dsp:sp>
    <dsp:sp modelId="{FC50EDD4-92D2-4CB6-B234-617D81EC7722}">
      <dsp:nvSpPr>
        <dsp:cNvPr id="0" name=""/>
        <dsp:cNvSpPr/>
      </dsp:nvSpPr>
      <dsp:spPr>
        <a:xfrm>
          <a:off x="0" y="4057108"/>
          <a:ext cx="637992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349176-1A8D-4B3C-8928-6B0D27619786}">
      <dsp:nvSpPr>
        <dsp:cNvPr id="0" name=""/>
        <dsp:cNvSpPr/>
      </dsp:nvSpPr>
      <dsp:spPr>
        <a:xfrm>
          <a:off x="0" y="4057108"/>
          <a:ext cx="6379927" cy="811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u="sng" kern="1200">
              <a:solidFill>
                <a:srgbClr val="C25D5D"/>
              </a:solidFill>
            </a:rPr>
            <a:t>Problem 3:</a:t>
          </a:r>
          <a:r>
            <a:rPr lang="en-US" sz="1500" b="1" kern="1200" dirty="0">
              <a:solidFill>
                <a:srgbClr val="C25D5D"/>
              </a:solidFill>
            </a:rPr>
            <a:t> </a:t>
          </a:r>
          <a:r>
            <a:rPr lang="en-US" sz="1500" kern="1200">
              <a:solidFill>
                <a:srgbClr val="C25D5D"/>
              </a:solidFill>
            </a:rPr>
            <a:t>the process of data collecting seems to be faulty. For example, in 2019, Goodyear has a</a:t>
          </a:r>
          <a:r>
            <a:rPr lang="en-US" sz="1500" kern="1200">
              <a:solidFill>
                <a:srgbClr val="C25D5D"/>
              </a:solidFill>
              <a:latin typeface="Footlight MT Light"/>
            </a:rPr>
            <a:t> total water</a:t>
          </a:r>
          <a:r>
            <a:rPr lang="en-US" sz="1500" kern="1200">
              <a:solidFill>
                <a:srgbClr val="C25D5D"/>
              </a:solidFill>
            </a:rPr>
            <a:t> bill for 3 months accounted to 515$ while having 117 students living there.</a:t>
          </a:r>
        </a:p>
      </dsp:txBody>
      <dsp:txXfrm>
        <a:off x="0" y="4057108"/>
        <a:ext cx="6379927" cy="811283"/>
      </dsp:txXfrm>
    </dsp:sp>
    <dsp:sp modelId="{F2C1CBFB-0FB8-4596-B371-2CC5FBC9CCC8}">
      <dsp:nvSpPr>
        <dsp:cNvPr id="0" name=""/>
        <dsp:cNvSpPr/>
      </dsp:nvSpPr>
      <dsp:spPr>
        <a:xfrm>
          <a:off x="0" y="4868391"/>
          <a:ext cx="637992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A75A2A-7B1E-4771-8DD7-19394F47BA03}">
      <dsp:nvSpPr>
        <dsp:cNvPr id="0" name=""/>
        <dsp:cNvSpPr/>
      </dsp:nvSpPr>
      <dsp:spPr>
        <a:xfrm>
          <a:off x="0" y="4868391"/>
          <a:ext cx="6379927" cy="811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solidFill>
                <a:srgbClr val="C25D5D"/>
              </a:solidFill>
            </a:rPr>
            <a:t>=&gt; We tried to eliminate them if they are too obvious of an outlier, but some are consistent over the years which might suggest unique building characteristics. </a:t>
          </a:r>
        </a:p>
      </dsp:txBody>
      <dsp:txXfrm>
        <a:off x="0" y="4868391"/>
        <a:ext cx="6379927" cy="8112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35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23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04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25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68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35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5/7/2021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39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5/7/2021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71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5/7/2021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01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387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19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68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28">
            <a:extLst>
              <a:ext uri="{FF2B5EF4-FFF2-40B4-BE49-F238E27FC236}">
                <a16:creationId xmlns:a16="http://schemas.microsoft.com/office/drawing/2014/main" id="{372EA9F9-0F99-4784-8BF9-4EBD02346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0">
            <a:extLst>
              <a:ext uri="{FF2B5EF4-FFF2-40B4-BE49-F238E27FC236}">
                <a16:creationId xmlns:a16="http://schemas.microsoft.com/office/drawing/2014/main" id="{5055BDD2-D926-41CD-AC8C-E6EB04935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38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4A2D1-EB17-E44E-9F18-2271368E4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725" y="1122363"/>
            <a:ext cx="6034433" cy="2387600"/>
          </a:xfrm>
        </p:spPr>
        <p:txBody>
          <a:bodyPr>
            <a:normAutofit fontScale="90000"/>
          </a:bodyPr>
          <a:lstStyle/>
          <a:p>
            <a:r>
              <a:rPr lang="en-VN"/>
              <a:t>Water Consumption between apartments and dorms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ECA73B-F8E1-2846-AA37-9217DBB06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25" y="3602038"/>
            <a:ext cx="6034433" cy="1655762"/>
          </a:xfrm>
        </p:spPr>
        <p:txBody>
          <a:bodyPr>
            <a:normAutofit/>
          </a:bodyPr>
          <a:lstStyle/>
          <a:p>
            <a:r>
              <a:rPr lang="en-VN"/>
              <a:t>Lan Pham, Kien Vu, Trang Dang</a:t>
            </a:r>
          </a:p>
        </p:txBody>
      </p:sp>
      <p:grpSp>
        <p:nvGrpSpPr>
          <p:cNvPr id="45" name="Group 32">
            <a:extLst>
              <a:ext uri="{FF2B5EF4-FFF2-40B4-BE49-F238E27FC236}">
                <a16:creationId xmlns:a16="http://schemas.microsoft.com/office/drawing/2014/main" id="{6F3B8527-3CC4-46DB-8AB2-B5FD6A5734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3816" y="-6437"/>
            <a:ext cx="4133553" cy="6864437"/>
            <a:chOff x="7433816" y="-6437"/>
            <a:chExt cx="4133553" cy="686443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BCCBF4F-7562-4D0E-8E1E-9C4C9F1A0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V="1">
              <a:off x="9498848" y="581337"/>
              <a:ext cx="0" cy="844215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BB71257-AC16-4845-A044-15B9B3AA5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7753567" y="1425553"/>
              <a:ext cx="3512149" cy="3952919"/>
            </a:xfrm>
            <a:custGeom>
              <a:avLst/>
              <a:gdLst>
                <a:gd name="connsiteX0" fmla="*/ 1939325 w 3878650"/>
                <a:gd name="connsiteY0" fmla="*/ 4363426 h 4363426"/>
                <a:gd name="connsiteX1" fmla="*/ 0 w 3878650"/>
                <a:gd name="connsiteY1" fmla="*/ 2424101 h 4363426"/>
                <a:gd name="connsiteX2" fmla="*/ 0 w 3878650"/>
                <a:gd name="connsiteY2" fmla="*/ 1734201 h 4363426"/>
                <a:gd name="connsiteX3" fmla="*/ 0 w 3878650"/>
                <a:gd name="connsiteY3" fmla="*/ 0 h 4363426"/>
                <a:gd name="connsiteX4" fmla="*/ 3878650 w 3878650"/>
                <a:gd name="connsiteY4" fmla="*/ 0 h 4363426"/>
                <a:gd name="connsiteX5" fmla="*/ 3878650 w 3878650"/>
                <a:gd name="connsiteY5" fmla="*/ 330044 h 4363426"/>
                <a:gd name="connsiteX6" fmla="*/ 3878650 w 3878650"/>
                <a:gd name="connsiteY6" fmla="*/ 2424101 h 4363426"/>
                <a:gd name="connsiteX7" fmla="*/ 1939325 w 3878650"/>
                <a:gd name="connsiteY7" fmla="*/ 4363426 h 4363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78650" h="4363426">
                  <a:moveTo>
                    <a:pt x="1939325" y="4363426"/>
                  </a:moveTo>
                  <a:cubicBezTo>
                    <a:pt x="868265" y="4363426"/>
                    <a:pt x="0" y="3495161"/>
                    <a:pt x="0" y="2424101"/>
                  </a:cubicBezTo>
                  <a:lnTo>
                    <a:pt x="0" y="1734201"/>
                  </a:lnTo>
                  <a:lnTo>
                    <a:pt x="0" y="0"/>
                  </a:lnTo>
                  <a:lnTo>
                    <a:pt x="3878650" y="0"/>
                  </a:lnTo>
                  <a:lnTo>
                    <a:pt x="3878650" y="330044"/>
                  </a:lnTo>
                  <a:lnTo>
                    <a:pt x="3878650" y="2424101"/>
                  </a:lnTo>
                  <a:cubicBezTo>
                    <a:pt x="3878650" y="3495161"/>
                    <a:pt x="3010385" y="4363426"/>
                    <a:pt x="1939325" y="4363426"/>
                  </a:cubicBezTo>
                  <a:close/>
                </a:path>
              </a:pathLst>
            </a:cu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A2F9755-1611-41F4-997F-6EB934312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434228" y="3435437"/>
              <a:ext cx="319339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74199E6-8C28-4770-9ACC-1916BFF06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65716" y="3435437"/>
              <a:ext cx="301653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B6487F-8512-43C5-9D45-EA29CBB8B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433816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34790E1-3096-4285-AF56-23562D760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BB75CF3-4EBC-4297-9B27-E56EAE587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434228" y="581337"/>
              <a:ext cx="4133088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11A49E5-7189-40AB-BD61-A648A80DC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434228" y="6276734"/>
              <a:ext cx="4133088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94EEF87-5FEA-4598-B78F-E244CC22A7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V="1">
              <a:off x="9486983" y="5378472"/>
              <a:ext cx="0" cy="898262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Video 19">
            <a:extLst>
              <a:ext uri="{FF2B5EF4-FFF2-40B4-BE49-F238E27FC236}">
                <a16:creationId xmlns:a16="http://schemas.microsoft.com/office/drawing/2014/main" id="{417BB41F-94BC-4D05-B9CD-58969C3852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8048840" y="2991346"/>
            <a:ext cx="2884733" cy="161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19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3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FAA06-E96F-4741-8668-24F35423D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A8B8B-6CC2-A144-A8A7-8E0A7A80C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VN"/>
              <a:t>Dickinson is famous for its sustainability program and its commitment to being carbon neutral </a:t>
            </a:r>
          </a:p>
          <a:p>
            <a:pPr algn="just"/>
            <a:r>
              <a:rPr lang="en-VN"/>
              <a:t>A lot of resources are being utilized in the most efficient way, </a:t>
            </a:r>
            <a:r>
              <a:rPr lang="en-VN" err="1"/>
              <a:t>i.e</a:t>
            </a:r>
            <a:r>
              <a:rPr lang="en-VN"/>
              <a:t> we have buildings that are ranked on its energy usage, campus food is grown at the farm and then the waste is turned into compost, etc. </a:t>
            </a:r>
          </a:p>
          <a:p>
            <a:pPr algn="just"/>
            <a:r>
              <a:rPr lang="en-VN"/>
              <a:t>Dickinson is ranked as Gold on STARS, a program that evaluates universities on its sustainability program. However, for water usage, Dickinson gains a score of 1.04/4, meaning that we have room for improvement in reducing potable water use per campus user.</a:t>
            </a:r>
          </a:p>
          <a:p>
            <a:pPr algn="just"/>
            <a:r>
              <a:rPr lang="en-VN"/>
              <a:t>In this report, we tried to study the water usage of students in their campus housing.</a:t>
            </a:r>
          </a:p>
          <a:p>
            <a:pPr algn="just"/>
            <a:r>
              <a:rPr lang="en-VN"/>
              <a:t>Our hypothesis is that there is a difference between the water usage of different class years. Understanding their behavior can better target our outreach efforts.</a:t>
            </a:r>
          </a:p>
        </p:txBody>
      </p:sp>
    </p:spTree>
    <p:extLst>
      <p:ext uri="{BB962C8B-B14F-4D97-AF65-F5344CB8AC3E}">
        <p14:creationId xmlns:p14="http://schemas.microsoft.com/office/powerpoint/2010/main" val="1035812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00B0B-EC09-5847-A946-7B14893BE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BD3E6-6193-B04B-97D0-4BF756029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1675"/>
            <a:ext cx="5512321" cy="382177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VN"/>
              <a:t>We got water billing data from 2018 until 2020 by buildings</a:t>
            </a:r>
            <a:endParaRPr lang="en-US"/>
          </a:p>
          <a:p>
            <a:pPr algn="just"/>
            <a:r>
              <a:rPr lang="en-VN"/>
              <a:t>We also got data for the number of students who live in those buildings.</a:t>
            </a:r>
          </a:p>
          <a:p>
            <a:pPr algn="just"/>
            <a:r>
              <a:rPr lang="en-VN"/>
              <a:t>By calculating the average water bill per student, we can compare the average usage of water by class year using ANOVA. </a:t>
            </a:r>
          </a:p>
          <a:p>
            <a:pPr algn="just"/>
            <a:r>
              <a:rPr lang="en-VN"/>
              <a:t>Hypothesis: </a:t>
            </a:r>
          </a:p>
          <a:p>
            <a:pPr lvl="1" algn="just"/>
            <a:r>
              <a:rPr lang="en-VN" sz="1800" b="1"/>
              <a:t>H0: </a:t>
            </a:r>
            <a:r>
              <a:rPr lang="en-VN" sz="1800"/>
              <a:t>mean water usage of freshmen = sophomores = juniors = seniors</a:t>
            </a:r>
          </a:p>
          <a:p>
            <a:pPr lvl="1" algn="just"/>
            <a:r>
              <a:rPr lang="en-VN" sz="1800" b="1"/>
              <a:t>H1:</a:t>
            </a:r>
            <a:r>
              <a:rPr lang="en-VN" sz="1800"/>
              <a:t> There exists at least two of the class years who have unequal mean water usage. 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5B436DA-DC9F-42A4-9B25-32EF1C5FC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882622"/>
              </p:ext>
            </p:extLst>
          </p:nvPr>
        </p:nvGraphicFramePr>
        <p:xfrm>
          <a:off x="6491110" y="2111022"/>
          <a:ext cx="4985124" cy="259816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756355">
                  <a:extLst>
                    <a:ext uri="{9D8B030D-6E8A-4147-A177-3AD203B41FA5}">
                      <a16:colId xmlns:a16="http://schemas.microsoft.com/office/drawing/2014/main" val="815029363"/>
                    </a:ext>
                  </a:extLst>
                </a:gridCol>
                <a:gridCol w="1030891">
                  <a:extLst>
                    <a:ext uri="{9D8B030D-6E8A-4147-A177-3AD203B41FA5}">
                      <a16:colId xmlns:a16="http://schemas.microsoft.com/office/drawing/2014/main" val="2661188838"/>
                    </a:ext>
                  </a:extLst>
                </a:gridCol>
                <a:gridCol w="1022188">
                  <a:extLst>
                    <a:ext uri="{9D8B030D-6E8A-4147-A177-3AD203B41FA5}">
                      <a16:colId xmlns:a16="http://schemas.microsoft.com/office/drawing/2014/main" val="2310183204"/>
                    </a:ext>
                  </a:extLst>
                </a:gridCol>
                <a:gridCol w="1047533">
                  <a:extLst>
                    <a:ext uri="{9D8B030D-6E8A-4147-A177-3AD203B41FA5}">
                      <a16:colId xmlns:a16="http://schemas.microsoft.com/office/drawing/2014/main" val="766927783"/>
                    </a:ext>
                  </a:extLst>
                </a:gridCol>
                <a:gridCol w="1128157">
                  <a:extLst>
                    <a:ext uri="{9D8B030D-6E8A-4147-A177-3AD203B41FA5}">
                      <a16:colId xmlns:a16="http://schemas.microsoft.com/office/drawing/2014/main" val="2432719658"/>
                    </a:ext>
                  </a:extLst>
                </a:gridCol>
              </a:tblGrid>
              <a:tr h="43302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FY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Soph.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Junior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Senior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007735"/>
                  </a:ext>
                </a:extLst>
              </a:tr>
              <a:tr h="433027">
                <a:tc>
                  <a:txBody>
                    <a:bodyPr/>
                    <a:lstStyle/>
                    <a:p>
                      <a:r>
                        <a:rPr lang="en-US"/>
                        <a:t>S18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96.5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122.7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370616"/>
                  </a:ext>
                </a:extLst>
              </a:tr>
              <a:tr h="433027">
                <a:tc>
                  <a:txBody>
                    <a:bodyPr/>
                    <a:lstStyle/>
                    <a:p>
                      <a:r>
                        <a:rPr lang="en-US"/>
                        <a:t>F18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106.7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125.2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109.5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394713"/>
                  </a:ext>
                </a:extLst>
              </a:tr>
              <a:tr h="433027">
                <a:tc>
                  <a:txBody>
                    <a:bodyPr/>
                    <a:lstStyle/>
                    <a:p>
                      <a:r>
                        <a:rPr lang="en-US"/>
                        <a:t>S19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96.7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116.5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122.2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3276313"/>
                  </a:ext>
                </a:extLst>
              </a:tr>
              <a:tr h="433027">
                <a:tc>
                  <a:txBody>
                    <a:bodyPr/>
                    <a:lstStyle/>
                    <a:p>
                      <a:r>
                        <a:rPr lang="en-US"/>
                        <a:t>F19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133.7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132.2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145.3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929186"/>
                  </a:ext>
                </a:extLst>
              </a:tr>
              <a:tr h="433027">
                <a:tc>
                  <a:txBody>
                    <a:bodyPr/>
                    <a:lstStyle/>
                    <a:p>
                      <a:r>
                        <a:rPr lang="en-US"/>
                        <a:t>S20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119.2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118.1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111.7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32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F862961-58F7-4B62-B634-2E6A3F954148}"/>
              </a:ext>
            </a:extLst>
          </p:cNvPr>
          <p:cNvSpPr txBox="1"/>
          <p:nvPr/>
        </p:nvSpPr>
        <p:spPr>
          <a:xfrm>
            <a:off x="6451600" y="479213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S: Spring; F: Fall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BC0258-ADFC-482F-B467-452B6D67E570}"/>
              </a:ext>
            </a:extLst>
          </p:cNvPr>
          <p:cNvSpPr txBox="1"/>
          <p:nvPr/>
        </p:nvSpPr>
        <p:spPr>
          <a:xfrm>
            <a:off x="6485467" y="1597376"/>
            <a:ext cx="5000977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Table 1:</a:t>
            </a:r>
            <a:r>
              <a:rPr lang="en-US"/>
              <a:t> Average water billing by class year  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27E465-D37B-43F0-93B8-F9D88F312140}"/>
              </a:ext>
            </a:extLst>
          </p:cNvPr>
          <p:cNvCxnSpPr/>
          <p:nvPr/>
        </p:nvCxnSpPr>
        <p:spPr>
          <a:xfrm>
            <a:off x="6487230" y="1980140"/>
            <a:ext cx="5006622" cy="11290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913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3E179-1B78-D949-97A5-D1B4686DC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/>
              <a:t>Sampling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A3341-F2E5-7047-A02D-897551382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Our desired observation is the mean water use for each class year in each semester.</a:t>
            </a:r>
          </a:p>
          <a:p>
            <a:r>
              <a:rPr lang="en-US"/>
              <a:t>The housing data only include building-wide use and number of residents by class year. </a:t>
            </a:r>
          </a:p>
          <a:p>
            <a:r>
              <a:rPr lang="en-US"/>
              <a:t>Therefore, we used the building average and weigh it by number of residents of that class year when adding up the semester figure.</a:t>
            </a:r>
          </a:p>
          <a:p>
            <a:r>
              <a:rPr lang="en-US"/>
              <a:t>By adding the sample semester total and average them, we account for variations in building type and non-class-year-specific factors. </a:t>
            </a:r>
          </a:p>
          <a:p>
            <a:r>
              <a:rPr lang="en-US"/>
              <a:t>However, using the building average for mixed-class year buildings might mean some bias, and so do class year-specific changes that affect water use.</a:t>
            </a:r>
          </a:p>
        </p:txBody>
      </p:sp>
    </p:spTree>
    <p:extLst>
      <p:ext uri="{BB962C8B-B14F-4D97-AF65-F5344CB8AC3E}">
        <p14:creationId xmlns:p14="http://schemas.microsoft.com/office/powerpoint/2010/main" val="141458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8C3A0-7FD0-4CC6-A168-622DACA19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81336"/>
            <a:ext cx="4076910" cy="5695389"/>
          </a:xfrm>
        </p:spPr>
        <p:txBody>
          <a:bodyPr anchor="ctr">
            <a:normAutofit/>
          </a:bodyPr>
          <a:lstStyle/>
          <a:p>
            <a:r>
              <a:rPr lang="en-US" sz="5200">
                <a:ea typeface="+mj-lt"/>
                <a:cs typeface="+mj-lt"/>
              </a:rPr>
              <a:t>Data Issues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500373-6BCD-49C7-86D2-7DC695C43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71535" y="-6437"/>
            <a:ext cx="6400800" cy="6864437"/>
            <a:chOff x="5171535" y="-6437"/>
            <a:chExt cx="6400800" cy="686443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C05CF5C-D74E-48AF-AAE5-61AEFB2C7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567246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5A6A4E3-DB84-4A86-933F-10273F0AE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6262643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3928F34-C1F4-426C-A393-E2052F48D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90DE79-7D3C-40C4-926C-026AE2773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AA3EDEC-60F6-4651-B64A-51AACED1BB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9028641"/>
              </p:ext>
            </p:extLst>
          </p:nvPr>
        </p:nvGraphicFramePr>
        <p:xfrm>
          <a:off x="5178148" y="583631"/>
          <a:ext cx="6379927" cy="5680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6349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F10C978-51B5-420C-9A05-C8F194EAC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" y="-597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D34D1C-4E49-4D32-96F1-E49CEBBF8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EDBC9C2-2A39-44A2-9D95-D1DE9E2B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0"/>
            <a:ext cx="12192000" cy="6857912"/>
            <a:chOff x="572" y="0"/>
            <a:chExt cx="12192000" cy="6857912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93379BC-3088-4AE8-8EF7-59370D7EB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41DE74C-25AE-4959-99D5-0A77F1DFC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D9235EF-4E81-496D-ADA8-13EED901E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7241A77-6415-454C-B86E-F42A28026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FDCBE1-3D03-4DE8-B4B9-1A331E334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4933950" cy="979071"/>
          </a:xfrm>
        </p:spPr>
        <p:txBody>
          <a:bodyPr>
            <a:normAutofit/>
          </a:bodyPr>
          <a:lstStyle/>
          <a:p>
            <a:r>
              <a:rPr lang="en-US"/>
              <a:t>Results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FDEDC6-AD80-4955-9EB9-1CF3B8BB7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9836"/>
            <a:ext cx="4933950" cy="40249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H0: mean water usage of freshmen = sophomores = juniors = seniors</a:t>
            </a:r>
          </a:p>
          <a:p>
            <a:r>
              <a:rPr lang="en-US">
                <a:ea typeface="+mn-lt"/>
                <a:cs typeface="+mn-lt"/>
              </a:rPr>
              <a:t>H1: There exists at least two of the class years who have unequal mean water usage. </a:t>
            </a:r>
          </a:p>
          <a:p>
            <a:r>
              <a:rPr lang="en-US" b="1"/>
              <a:t>Conclusion: </a:t>
            </a:r>
            <a:r>
              <a:rPr lang="en-US"/>
              <a:t>P-value is large; thus we cannot reject the null hypothesis and there is little evidence to suggest a difference in water usage between class years. 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2B0B7D-C67A-4103-B2F0-ACE40BD5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091410" y="574154"/>
            <a:ext cx="4590" cy="5693884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77A40D23-85A0-42DE-855E-A71FAA5FEB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384" b="321"/>
          <a:stretch/>
        </p:blipFill>
        <p:spPr>
          <a:xfrm>
            <a:off x="6415260" y="1760044"/>
            <a:ext cx="4824168" cy="333671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C861850-B0AC-456F-8919-719A40465A0A}"/>
              </a:ext>
            </a:extLst>
          </p:cNvPr>
          <p:cNvCxnSpPr/>
          <p:nvPr/>
        </p:nvCxnSpPr>
        <p:spPr>
          <a:xfrm flipH="1" flipV="1">
            <a:off x="10432698" y="2544585"/>
            <a:ext cx="846667" cy="304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1E177D7-DE27-49BA-A415-F0B2CD41B728}"/>
              </a:ext>
            </a:extLst>
          </p:cNvPr>
          <p:cNvSpPr txBox="1"/>
          <p:nvPr/>
        </p:nvSpPr>
        <p:spPr>
          <a:xfrm>
            <a:off x="6417733" y="130386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Table 2:</a:t>
            </a:r>
            <a:r>
              <a:rPr lang="en-US"/>
              <a:t> ANOVA Results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E0B39A-754D-4556-8B0E-F9B4C432C838}"/>
              </a:ext>
            </a:extLst>
          </p:cNvPr>
          <p:cNvCxnSpPr/>
          <p:nvPr/>
        </p:nvCxnSpPr>
        <p:spPr>
          <a:xfrm>
            <a:off x="6464652" y="1658407"/>
            <a:ext cx="4724400" cy="22578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339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F10C978-51B5-420C-9A05-C8F194EAC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" y="-597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8D34D1C-4E49-4D32-96F1-E49CEBBF8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DE1C2A4-07AC-4931-BB55-109C585A5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0"/>
            <a:ext cx="12192000" cy="6857912"/>
            <a:chOff x="572" y="0"/>
            <a:chExt cx="12192000" cy="6857912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62F4E679-EE44-4368-A9DB-0885B3833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 flipV="1">
              <a:off x="6096000" y="581055"/>
              <a:ext cx="4520" cy="569565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4936CF5-3DDC-44F6-9C3D-659B31F82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" y="0"/>
              <a:ext cx="12192000" cy="6857912"/>
              <a:chOff x="572" y="0"/>
              <a:chExt cx="12192000" cy="6857912"/>
            </a:xfrm>
          </p:grpSpPr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8EA52A28-303F-4B8C-A110-BF8EDC1398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667" y="6276706"/>
                <a:ext cx="12189811" cy="0"/>
              </a:xfrm>
              <a:prstGeom prst="line">
                <a:avLst/>
              </a:prstGeom>
              <a:ln w="127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0C593429-1971-4E78-AAC7-4D8EE5BEC3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572" y="580876"/>
                <a:ext cx="12192000" cy="0"/>
              </a:xfrm>
              <a:prstGeom prst="line">
                <a:avLst/>
              </a:prstGeom>
              <a:ln w="127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AFF7FC5C-1A57-437E-9E66-1F97558177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8134324" y="3428956"/>
                <a:ext cx="6857912" cy="0"/>
              </a:xfrm>
              <a:prstGeom prst="line">
                <a:avLst/>
              </a:prstGeom>
              <a:ln w="127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3E2A2E1E-5A55-4724-9E05-1EB4F20D29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-2794261" y="3428956"/>
                <a:ext cx="6857912" cy="0"/>
              </a:xfrm>
              <a:prstGeom prst="line">
                <a:avLst/>
              </a:prstGeom>
              <a:ln w="127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8F11E11-3798-4AE7-AFF9-EB833F52E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0429"/>
            <a:ext cx="4933950" cy="1543185"/>
          </a:xfrm>
        </p:spPr>
        <p:txBody>
          <a:bodyPr>
            <a:normAutofit/>
          </a:bodyPr>
          <a:lstStyle/>
          <a:p>
            <a:r>
              <a:rPr lang="en-US"/>
              <a:t>Checking the Assumptions</a:t>
            </a:r>
          </a:p>
        </p:txBody>
      </p:sp>
      <p:sp>
        <p:nvSpPr>
          <p:cNvPr id="69" name="Content Placeholder 68">
            <a:extLst>
              <a:ext uri="{FF2B5EF4-FFF2-40B4-BE49-F238E27FC236}">
                <a16:creationId xmlns:a16="http://schemas.microsoft.com/office/drawing/2014/main" id="{CACA1003-BFF1-44AD-9F8D-C015D3E38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196"/>
            <a:ext cx="4933950" cy="34305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Q-Q Plot and the residuals histogram may suggest a normal distribution of variances.</a:t>
            </a:r>
          </a:p>
          <a:p>
            <a:r>
              <a:rPr lang="en-US"/>
              <a:t>From the Residuals against fitted values and the Bartlett's test results, we can keep the equal variances assumption. </a:t>
            </a:r>
          </a:p>
        </p:txBody>
      </p:sp>
      <p:pic>
        <p:nvPicPr>
          <p:cNvPr id="22" name="Picture 27">
            <a:extLst>
              <a:ext uri="{FF2B5EF4-FFF2-40B4-BE49-F238E27FC236}">
                <a16:creationId xmlns:a16="http://schemas.microsoft.com/office/drawing/2014/main" id="{8ED60564-15F6-4613-BAD6-A5EC7020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068" y="4987219"/>
            <a:ext cx="4753422" cy="1092141"/>
          </a:xfrm>
          <a:prstGeom prst="rect">
            <a:avLst/>
          </a:prstGeom>
        </p:spPr>
      </p:pic>
      <p:pic>
        <p:nvPicPr>
          <p:cNvPr id="3" name="Picture 3" descr="Chart&#10;&#10;Description automatically generated">
            <a:extLst>
              <a:ext uri="{FF2B5EF4-FFF2-40B4-BE49-F238E27FC236}">
                <a16:creationId xmlns:a16="http://schemas.microsoft.com/office/drawing/2014/main" id="{28C7B8F0-2D29-4DF6-8C4A-1BE242B26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711" y="1221514"/>
            <a:ext cx="5012266" cy="48326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9D4099-EEB3-4185-B281-605F26422321}"/>
              </a:ext>
            </a:extLst>
          </p:cNvPr>
          <p:cNvSpPr txBox="1"/>
          <p:nvPr/>
        </p:nvSpPr>
        <p:spPr>
          <a:xfrm>
            <a:off x="6350000" y="716843"/>
            <a:ext cx="5000977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Table 3:</a:t>
            </a:r>
            <a:r>
              <a:rPr lang="en-US"/>
              <a:t> Residual plots   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91C453B-D74E-492D-9C20-F25388348E15}"/>
              </a:ext>
            </a:extLst>
          </p:cNvPr>
          <p:cNvCxnSpPr/>
          <p:nvPr/>
        </p:nvCxnSpPr>
        <p:spPr>
          <a:xfrm>
            <a:off x="6351763" y="1099607"/>
            <a:ext cx="5006622" cy="11290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6C6448F-38C4-4A91-B807-87134623164E}"/>
              </a:ext>
            </a:extLst>
          </p:cNvPr>
          <p:cNvCxnSpPr>
            <a:cxnSpLocks/>
          </p:cNvCxnSpPr>
          <p:nvPr/>
        </p:nvCxnSpPr>
        <p:spPr>
          <a:xfrm flipV="1">
            <a:off x="966963" y="4875742"/>
            <a:ext cx="4758267" cy="11287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D9DEA57-9CF0-42CA-8E9E-9607BFFB2095}"/>
              </a:ext>
            </a:extLst>
          </p:cNvPr>
          <p:cNvSpPr txBox="1"/>
          <p:nvPr/>
        </p:nvSpPr>
        <p:spPr>
          <a:xfrm>
            <a:off x="965200" y="4515554"/>
            <a:ext cx="5000977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Table 4: </a:t>
            </a:r>
            <a:r>
              <a:rPr lang="en-US"/>
              <a:t>Bartlett's test result</a:t>
            </a:r>
          </a:p>
        </p:txBody>
      </p:sp>
    </p:spTree>
    <p:extLst>
      <p:ext uri="{BB962C8B-B14F-4D97-AF65-F5344CB8AC3E}">
        <p14:creationId xmlns:p14="http://schemas.microsoft.com/office/powerpoint/2010/main" val="3652838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BED8E-F089-6D41-9811-933BE4615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12C87-94C3-1148-BB63-69960DCC5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VN"/>
              <a:t>All p-values are too big at 5% confidence interval; therefore, we do not reject the null hypothesis. There are little evidence to suggest differences between water usage among class years.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However, limitations of the methods include possible bias from mixed year housing during data collection. Generalization over time might be limited due to possible external factors during the data period.</a:t>
            </a:r>
          </a:p>
          <a:p>
            <a:r>
              <a:rPr lang="en-US">
                <a:ea typeface="+mn-lt"/>
                <a:cs typeface="+mn-lt"/>
              </a:rPr>
              <a:t>Since the data has some possible errors such as misreporting or technical issues, we should be more careful at the data collection process. </a:t>
            </a:r>
            <a:endParaRPr lang="en-US"/>
          </a:p>
          <a:p>
            <a:endParaRPr lang="en-VN"/>
          </a:p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437089455"/>
      </p:ext>
    </p:extLst>
  </p:cSld>
  <p:clrMapOvr>
    <a:masterClrMapping/>
  </p:clrMapOvr>
</p:sld>
</file>

<file path=ppt/theme/theme1.xml><?xml version="1.0" encoding="utf-8"?>
<a:theme xmlns:a="http://schemas.openxmlformats.org/drawingml/2006/main" name="ArchVTI">
  <a:themeElements>
    <a:clrScheme name="Custom 42">
      <a:dk1>
        <a:sysClr val="windowText" lastClr="000000"/>
      </a:dk1>
      <a:lt1>
        <a:sysClr val="window" lastClr="FFFFFF"/>
      </a:lt1>
      <a:dk2>
        <a:srgbClr val="642626"/>
      </a:dk2>
      <a:lt2>
        <a:srgbClr val="F3F0E9"/>
      </a:lt2>
      <a:accent1>
        <a:srgbClr val="556D6F"/>
      </a:accent1>
      <a:accent2>
        <a:srgbClr val="C05050"/>
      </a:accent2>
      <a:accent3>
        <a:srgbClr val="BF873A"/>
      </a:accent3>
      <a:accent4>
        <a:srgbClr val="D8897E"/>
      </a:accent4>
      <a:accent5>
        <a:srgbClr val="A4976B"/>
      </a:accent5>
      <a:accent6>
        <a:srgbClr val="D49D8C"/>
      </a:accent6>
      <a:hlink>
        <a:srgbClr val="D13D6E"/>
      </a:hlink>
      <a:folHlink>
        <a:srgbClr val="6C9D92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ArchVTI</vt:lpstr>
      <vt:lpstr>Water Consumption between apartments and dorms</vt:lpstr>
      <vt:lpstr>Introduction</vt:lpstr>
      <vt:lpstr>Objectives</vt:lpstr>
      <vt:lpstr>Sampling Method</vt:lpstr>
      <vt:lpstr>Data Issues</vt:lpstr>
      <vt:lpstr>Results</vt:lpstr>
      <vt:lpstr>Checking the Assumptions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Consumption between apartments and dorms</dc:title>
  <dc:creator>Lan Pham</dc:creator>
  <cp:revision>4</cp:revision>
  <dcterms:created xsi:type="dcterms:W3CDTF">2021-05-02T01:14:29Z</dcterms:created>
  <dcterms:modified xsi:type="dcterms:W3CDTF">2021-05-07T16:56:55Z</dcterms:modified>
</cp:coreProperties>
</file>